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81" r:id="rId5"/>
    <p:sldId id="299" r:id="rId6"/>
    <p:sldId id="273" r:id="rId7"/>
    <p:sldId id="268" r:id="rId8"/>
    <p:sldId id="300" r:id="rId9"/>
    <p:sldId id="275" r:id="rId10"/>
    <p:sldId id="301" r:id="rId11"/>
    <p:sldId id="302" r:id="rId12"/>
    <p:sldId id="307" r:id="rId13"/>
    <p:sldId id="308" r:id="rId14"/>
    <p:sldId id="309" r:id="rId15"/>
    <p:sldId id="310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21" r:id="rId25"/>
    <p:sldId id="322" r:id="rId26"/>
    <p:sldId id="304" r:id="rId27"/>
    <p:sldId id="323" r:id="rId28"/>
    <p:sldId id="306" r:id="rId29"/>
    <p:sldId id="29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PROJETOS ACADÊMICOS UVA" id="{EA77B24B-5278-4991-B198-2CA4887B5862}">
          <p14:sldIdLst/>
        </p14:section>
        <p14:section name="Capa" id="{86E7368F-5161-4CC9-A16C-F5BF83EF585C}">
          <p14:sldIdLst>
            <p14:sldId id="281"/>
            <p14:sldId id="299"/>
          </p14:sldIdLst>
        </p14:section>
        <p14:section name="Sumário" id="{3F2FF624-6EE3-4F71-BC1F-8F9017C6452B}">
          <p14:sldIdLst>
            <p14:sldId id="273"/>
          </p14:sldIdLst>
        </p14:section>
        <p14:section name="Abertura" id="{36E53D0F-5086-4D42-B347-D1F99F153B22}">
          <p14:sldIdLst>
            <p14:sldId id="268"/>
            <p14:sldId id="300"/>
          </p14:sldIdLst>
        </p14:section>
        <p14:section name="Conteúdo" id="{622ED79F-99EB-4974-8513-7190E14859A9}">
          <p14:sldIdLst>
            <p14:sldId id="275"/>
            <p14:sldId id="301"/>
            <p14:sldId id="302"/>
            <p14:sldId id="307"/>
            <p14:sldId id="308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</p14:sldIdLst>
        </p14:section>
        <p14:section name="Fechamento" id="{FCAB1CB8-FF0A-4BA6-B0DF-CF7657ADDCC2}">
          <p14:sldIdLst>
            <p14:sldId id="304"/>
            <p14:sldId id="323"/>
            <p14:sldId id="30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78"/>
    <a:srgbClr val="E60073"/>
    <a:srgbClr val="8CD5BE"/>
    <a:srgbClr val="FF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3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16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00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60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4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4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08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63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8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0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74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1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B659D-1A9A-43F9-8DE4-01BA4667CB81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emini.google.com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gov.br/investidor/pt-br/educacional/publicacoes-educacionais/cvm-comportamental/volume-1-vieses-do-investidor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ema.com.br/public/file/32056773-f3d6-48f7-99f8-b83ab4561e69/CLAAS-DAUANA-KUHN--ANALISE-DO-MERCADO-DE-ACOES-ATRAVES-DA-ESTRATEGIA-FUNDAMENTALISTA--CC-2019-2-.pdf" TargetMode="External"/><Relationship Id="rId5" Type="http://schemas.openxmlformats.org/officeDocument/2006/relationships/hyperlink" Target="https://repositorio.unifesp.br/bitstream/handle/11600/62492/TCC%20-%20HENRIQUE%20YAMAGUTI%20AUGUSTO.pdf" TargetMode="External"/><Relationship Id="rId10" Type="http://schemas.openxmlformats.org/officeDocument/2006/relationships/hyperlink" Target="https://repositorio.unesp.br/handle/11449/244304" TargetMode="External"/><Relationship Id="rId4" Type="http://schemas.openxmlformats.org/officeDocument/2006/relationships/hyperlink" Target="https://www.anbima.com.br/pt_br/especial/raio-x-do-investidor-brasileiro.htm" TargetMode="External"/><Relationship Id="rId9" Type="http://schemas.openxmlformats.org/officeDocument/2006/relationships/hyperlink" Target="https://exame.com/invest/minhas-financas/menos-e-mais-como-evitar-excesso-de-informacoes-ao-investi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7761514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C7D9C0E3-F4F5-4BAE-A47A-6618E873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4" name="Imagem 3" descr="Mulher com vestido azul&#10;&#10;Descrição gerada automaticamente">
            <a:extLst>
              <a:ext uri="{FF2B5EF4-FFF2-40B4-BE49-F238E27FC236}">
                <a16:creationId xmlns:a16="http://schemas.microsoft.com/office/drawing/2014/main" id="{327D5067-7B7E-8248-A804-690F47856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3" r="5329"/>
          <a:stretch/>
        </p:blipFill>
        <p:spPr>
          <a:xfrm flipH="1">
            <a:off x="4816258" y="328111"/>
            <a:ext cx="7045118" cy="6212909"/>
          </a:xfrm>
          <a:prstGeom prst="rect">
            <a:avLst/>
          </a:prstGeom>
        </p:spPr>
      </p:pic>
      <p:pic>
        <p:nvPicPr>
          <p:cNvPr id="18" name="Imagem 17" descr="Forma, Retângulo&#10;&#10;Descrição gerada automaticamente">
            <a:extLst>
              <a:ext uri="{FF2B5EF4-FFF2-40B4-BE49-F238E27FC236}">
                <a16:creationId xmlns:a16="http://schemas.microsoft.com/office/drawing/2014/main" id="{FE4342F0-376A-4665-AFAD-12CE7F2BF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/>
          <a:stretch/>
        </p:blipFill>
        <p:spPr>
          <a:xfrm>
            <a:off x="0" y="1267552"/>
            <a:ext cx="8816732" cy="4322895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69723" y="2706174"/>
            <a:ext cx="75438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2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 DE CIÊNCIA DA COMPUTAÇÃO</a:t>
            </a: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26BCAE76-36E1-4020-B5CF-69D615ED88A1}"/>
              </a:ext>
            </a:extLst>
          </p:cNvPr>
          <p:cNvSpPr/>
          <p:nvPr/>
        </p:nvSpPr>
        <p:spPr>
          <a:xfrm>
            <a:off x="369724" y="4390465"/>
            <a:ext cx="874129" cy="107948"/>
          </a:xfrm>
          <a:prstGeom prst="rect">
            <a:avLst/>
          </a:prstGeom>
          <a:solidFill>
            <a:srgbClr val="004B78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7744D17-678C-49E3-88E4-9024E3910083}"/>
              </a:ext>
            </a:extLst>
          </p:cNvPr>
          <p:cNvSpPr/>
          <p:nvPr/>
        </p:nvSpPr>
        <p:spPr>
          <a:xfrm>
            <a:off x="280706" y="1932437"/>
            <a:ext cx="669538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TIJUCA</a:t>
            </a:r>
            <a:endParaRPr lang="en-US" sz="1300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3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E9325F9-32B3-2744-B6E2-42ED6F936244}"/>
              </a:ext>
            </a:extLst>
          </p:cNvPr>
          <p:cNvSpPr/>
          <p:nvPr/>
        </p:nvSpPr>
        <p:spPr>
          <a:xfrm>
            <a:off x="282041" y="4485297"/>
            <a:ext cx="669538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/ </a:t>
            </a:r>
            <a:r>
              <a:rPr lang="en-US" sz="13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en-US" sz="1300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3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8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METODOLOGIA E ARQUITETURA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703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"Ponta a Ponta“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de Funcionamento: Coleta &gt; Banco &gt; ML &gt; Dashboard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Coleta: Web Scraper (Python/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Armazenamento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PostgreSQL (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Persistência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Visualização: Dash (Framework Web Analítico).</a:t>
            </a:r>
          </a:p>
          <a:p>
            <a:pPr>
              <a:lnSpc>
                <a:spcPct val="150000"/>
              </a:lnSpc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Web Scraper alimenta um banco de dados relacional robusto (PostgreSQL), que serve como fonte de dados tanto para o treinamento dos modelos de Inteligência Artificial quanto para a exibição dos dados no Dashboard interativo.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C0EEC8D-C5D6-4390-BAF8-348255F7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4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METODOLOGIA E ARQUITETURA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3843868" y="1561707"/>
            <a:ext cx="751188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Arquitetura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de Dados: A partir do script “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scraper_indicadores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o sistema acessa o site investidor10.com e faz a raspagem das informações dos ativos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pré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definidos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Dados: Um banco robusto PostgreSQL armazena os dados coletados, e os dados gerados a partir dos scripts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recomendados_ações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e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regressor_preco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Modelo: O script “classificador.py” é responsável por criar o modelo que será utilizado pelo script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recomendador_acoes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Dashboard: Cada uma das 3 páginas importa dados do banco, ou funções dos scripts para a visualização e interação do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Fluxo de Funcionamento 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B647CAC-4284-4416-9AF6-3BBE4463D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71686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5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ENGENHARIA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Automatizada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Paralela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Multithreading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coletar centenas de ações simultaneamente.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Tratamento de dados brutos e limpeza automática.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Integridade do Banco de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Implementação de lógica Idempotente (ON CONFLICT DO UPDATE).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Garantia de histórico sem duplicidade de registros.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DCD393-FC63-485B-BF00-A7E672AD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709336" y="3095312"/>
            <a:ext cx="812799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e Inserção Paralela</a:t>
            </a:r>
          </a:p>
          <a:p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viabilizar a coleta diária de centenas de ativos, implementou-se uma estratégia de processamento paralelo (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ThreadPoolExecutor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reduzindo drasticamente o tempo de execução. A integridade dos dados é assegurada por queries SQL inteligentes que previnem a duplicação de registros, garantindo uma série temporal limpa para o treinamento dos modelos.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INSERT INTO 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indicadores_fundamentalistas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004B78"/>
                </a:solidFill>
                <a:latin typeface="Consolas" panose="020B0609020204030204" pitchFamily="49" charset="0"/>
              </a:rPr>
              <a:t>colunas</a:t>
            </a:r>
            <a:r>
              <a:rPr lang="pt-B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{</a:t>
            </a:r>
            <a:r>
              <a:rPr lang="pt-BR" dirty="0" err="1">
                <a:solidFill>
                  <a:srgbClr val="004B78"/>
                </a:solidFill>
                <a:latin typeface="Consolas" panose="020B0609020204030204" pitchFamily="49" charset="0"/>
              </a:rPr>
              <a:t>placeholders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}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ON CONFLICT (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acao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data_coleta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 DO UPDATE SET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004B78"/>
                </a:solidFill>
                <a:effectLst/>
                <a:latin typeface="Consolas" panose="020B0609020204030204" pitchFamily="49" charset="0"/>
              </a:rPr>
              <a:t>update_sql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}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Paralelismo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0DBC3D-F7AA-4F84-AD7E-0D50CCD66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53"/>
            <a:ext cx="4444584" cy="2879319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4784487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ENGENHARIA DE DADOS</a:t>
            </a:r>
          </a:p>
        </p:txBody>
      </p:sp>
    </p:spTree>
    <p:extLst>
      <p:ext uri="{BB962C8B-B14F-4D97-AF65-F5344CB8AC3E}">
        <p14:creationId xmlns:p14="http://schemas.microsoft.com/office/powerpoint/2010/main" val="302098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MACHINE LEARNING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 Escolhido: </a:t>
            </a:r>
            <a:r>
              <a:rPr lang="pt-BR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 (Ensemble)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Capacidade de capturar relações não lineares entre indicadores.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Robustez contra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ruído de mercado.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Validação Temporal Estrita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TimeSeriesSplit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otimização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hiperparâmetros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Separação cronológica rígida: o modelo nunca aprende com dados do futuro (prevenção de Look-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ahead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Bias).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CAF77E-2991-4DDD-AB3F-42364378F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1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709336" y="3095312"/>
            <a:ext cx="812799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Rótulos (Target Relativo)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modelo aprende a identificar o Top 25% (Quartil Superior) de rentabilidade diária.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 "meio" (ações com desempenho mediano) é descartado do treino para aguçar a decisão.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Filtros de Sanidade (Domain </a:t>
            </a:r>
            <a:r>
              <a:rPr lang="pt-BR" sz="18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de regras fundamentais no pré-processamento.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Ações com P/L ou ROE negativos são automaticamente rotuladas como "Mau Desempenho", independentemente da variação de preço.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Quartis e Filtros de Sanidade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4784487" y="970404"/>
            <a:ext cx="7269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MACHINE LEARNING (Classificador)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1B79B5F-CCA8-4A61-8910-BD5E68867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546563" cy="29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6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Treinamento de múltiplos modelos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3488267" y="970404"/>
            <a:ext cx="856599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MACHINE LEARNING (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EF1A43-8B0F-47C7-B426-60AC7116C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125599" cy="3429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FE994F-3C08-4A2A-B8BC-AE2F56FD6BCF}"/>
              </a:ext>
            </a:extLst>
          </p:cNvPr>
          <p:cNvSpPr/>
          <p:nvPr/>
        </p:nvSpPr>
        <p:spPr>
          <a:xfrm>
            <a:off x="3318936" y="3101396"/>
            <a:ext cx="736599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Estratégia Direta de Múltiplos Horizontes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Treinamento de N modelos independentes, um para cada dia futuro (t+1, t+2... t+10).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 o erro acumulativo comum em estratégias recursivas.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24FFCAC-28F5-45B5-BFDD-3D02BAA43ACB}"/>
              </a:ext>
            </a:extLst>
          </p:cNvPr>
          <p:cNvSpPr/>
          <p:nvPr/>
        </p:nvSpPr>
        <p:spPr>
          <a:xfrm>
            <a:off x="2413000" y="4578214"/>
            <a:ext cx="91693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Específica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da Fórmula de Graham como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preditiva de ancoragem de 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Utilização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merge_asof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alinhamento temporal preciso entre cotações e indicadores.</a:t>
            </a:r>
          </a:p>
          <a:p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05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PRODUTO FINAL </a:t>
            </a:r>
          </a:p>
          <a:p>
            <a:pPr fontAlgn="t"/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(Visual 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457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Interativo (Dash)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Web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amigável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 assíncrono (Threads) para não travar a navegação.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Explicabilidade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Híbrido: Probabilidade do Modelo + Justificativa Heurística.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de textos explicativos ("Pontos Positivos/Negativos").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41B998-AB98-478B-AF57-A4759F2C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9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D20140-A330-474A-8D28-7C225B298083}"/>
              </a:ext>
            </a:extLst>
          </p:cNvPr>
          <p:cNvSpPr txBox="1"/>
          <p:nvPr/>
        </p:nvSpPr>
        <p:spPr>
          <a:xfrm>
            <a:off x="795866" y="172004"/>
            <a:ext cx="96435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PRODUTO FINAL (Visual 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Untitled">
            <a:hlinkClick r:id="" action="ppaction://media"/>
            <a:extLst>
              <a:ext uri="{FF2B5EF4-FFF2-40B4-BE49-F238E27FC236}">
                <a16:creationId xmlns:a16="http://schemas.microsoft.com/office/drawing/2014/main" id="{F1FA89F9-8A16-4101-9FAC-57F8EB128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0533" y="726002"/>
            <a:ext cx="98552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041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do Classificador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Acurácia de 73% na identificação de padrões.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Alto Recall para filtrar ações ruins (Proteção de Capital).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da Regressão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Métricas de erro controladas no ambiente de teste.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Alinhamento com tendências reais de mercado.</a:t>
            </a:r>
          </a:p>
          <a:p>
            <a:pPr>
              <a:lnSpc>
                <a:spcPct val="150000"/>
              </a:lnSpc>
            </a:pPr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D1C082-D8D7-43F0-A691-E114EA03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4787900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EB7D01D3-5E92-AF40-BBC3-118181FAA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5" r="21205"/>
          <a:stretch/>
        </p:blipFill>
        <p:spPr>
          <a:xfrm>
            <a:off x="1022913" y="1976854"/>
            <a:ext cx="4140200" cy="4043917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5538325" y="2546517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DEFESA DA MONOGRAFIA II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496598" y="3235074"/>
            <a:ext cx="5583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SEMESTRE 2025.2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269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110883" y="94869"/>
            <a:ext cx="119710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 (Classificador)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402991" y="749272"/>
            <a:ext cx="742096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Matriz de Confusão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Capacidade de Filtragem: O modelo é um excelente "filtro defensivo", acertando 1.598 ações ruins (Recall de 82% na classe 0). Perfil Conservador: O modelo prioriza a proteção de capital, evitando falsas recomendações de compra.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Tabelas de Desempenho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DF9E05-E99E-4950-AB18-A6DFCE78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64" y="3429000"/>
            <a:ext cx="4877695" cy="2926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8BA22B0-3EB4-40D3-AB6C-6527B647F956}"/>
              </a:ext>
            </a:extLst>
          </p:cNvPr>
          <p:cNvSpPr/>
          <p:nvPr/>
        </p:nvSpPr>
        <p:spPr>
          <a:xfrm>
            <a:off x="294705" y="3838691"/>
            <a:ext cx="620205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Mais </a:t>
            </a:r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Revelantes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Validação da Teoria de Graham: Preço/Graham (1º) e P/L (2º) foram as variáveis mais determinantes.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"Fund. Ruim" (4º) mostra que os Filtros de Sanidade tiveram peso real na decisão final.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08C97B2-055B-41F7-98B8-87ABE3727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1" y="748227"/>
            <a:ext cx="3829953" cy="2872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618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110883" y="94869"/>
            <a:ext cx="119710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 (Classificador)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638799" y="749272"/>
            <a:ext cx="6185159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 0 (Mau Desempenho) - O Pilar Defensivo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F1-Score de 0.81: Indica altíssima consistência na detecção de ativos ruins.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de 0.82: O modelo detecta 82% de todas as ações ruins do mercado, atuando como um filtro de risco eficiente.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 1 (Bom Desempenho) - O "Edge"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0.56: Quando o modelo recomenda compra, ele tem 56% de chance de acerto.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No mercado financeiro, uma precisão acima de 50% (aleatoriedade), combinada com gestão de risco, gera expectativa matemática positiva.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Métrica Global: AUC-ROC de 0.82</a:t>
            </a: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Confirma que o modelo tem excelente capacidade de distinguir entre classes positivas e negativas, muito acima do acaso (0.50).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Tabelas de Desempenho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A9B1E7A8-A397-4AE1-9D2A-D7D8EAA3B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320514"/>
              </p:ext>
            </p:extLst>
          </p:nvPr>
        </p:nvGraphicFramePr>
        <p:xfrm>
          <a:off x="304800" y="722894"/>
          <a:ext cx="4555068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7533">
                  <a:extLst>
                    <a:ext uri="{9D8B030D-6E8A-4147-A177-3AD203B41FA5}">
                      <a16:colId xmlns:a16="http://schemas.microsoft.com/office/drawing/2014/main" val="3923268180"/>
                    </a:ext>
                  </a:extLst>
                </a:gridCol>
                <a:gridCol w="916094">
                  <a:extLst>
                    <a:ext uri="{9D8B030D-6E8A-4147-A177-3AD203B41FA5}">
                      <a16:colId xmlns:a16="http://schemas.microsoft.com/office/drawing/2014/main" val="3015697216"/>
                    </a:ext>
                  </a:extLst>
                </a:gridCol>
                <a:gridCol w="877147">
                  <a:extLst>
                    <a:ext uri="{9D8B030D-6E8A-4147-A177-3AD203B41FA5}">
                      <a16:colId xmlns:a16="http://schemas.microsoft.com/office/drawing/2014/main" val="1363661908"/>
                    </a:ext>
                  </a:extLst>
                </a:gridCol>
                <a:gridCol w="877147">
                  <a:extLst>
                    <a:ext uri="{9D8B030D-6E8A-4147-A177-3AD203B41FA5}">
                      <a16:colId xmlns:a16="http://schemas.microsoft.com/office/drawing/2014/main" val="436398482"/>
                    </a:ext>
                  </a:extLst>
                </a:gridCol>
                <a:gridCol w="877147">
                  <a:extLst>
                    <a:ext uri="{9D8B030D-6E8A-4147-A177-3AD203B41FA5}">
                      <a16:colId xmlns:a16="http://schemas.microsoft.com/office/drawing/2014/main" val="2837728145"/>
                    </a:ext>
                  </a:extLst>
                </a:gridCol>
              </a:tblGrid>
              <a:tr h="166511"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latin typeface="+mn-lt"/>
                        </a:rPr>
                        <a:t>precision</a:t>
                      </a:r>
                      <a:endParaRPr lang="pt-BR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+mn-lt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+mn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latin typeface="+mn-lt"/>
                        </a:rPr>
                        <a:t>support</a:t>
                      </a:r>
                      <a:endParaRPr lang="pt-BR" sz="14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13331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1942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03161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78313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err="1"/>
                        <a:t>accuracy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966493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/>
                        <a:t>macro </a:t>
                      </a:r>
                      <a:r>
                        <a:rPr lang="pt-BR" sz="1200" dirty="0" err="1"/>
                        <a:t>avg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505941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err="1"/>
                        <a:t>weighted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avg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71840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833A946B-5A81-45A9-87FB-B37E91123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" y="2604878"/>
            <a:ext cx="5000986" cy="37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4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110883" y="94869"/>
            <a:ext cx="119710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 (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08000" y="995622"/>
            <a:ext cx="643915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Baixo Erro Absoluto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 médio de apenas R$ 0,35 (35 centavos) por 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alta precisão para operações de curto prazo.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 Percentual (MAPE)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Desvio médio de 2,22% em relação ao preço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 estabilidade nas previsões.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sobre o R² (99.8%)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correlação identificada, porém interpretada com cautela (risco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janelas curtas).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Precisão de Acertos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11,5% das previsões resultaram em erro zero (aderência total ao preço real).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Equilíbrio notável entre superestimação (45,6%) e subestimação (42,8%) dos preços.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que o modelo é estatisticamente neutro, não possuindo tendência "otimista" ou "pessimista".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A2AFAE8D-4263-4808-AD79-50D55892E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06221"/>
              </p:ext>
            </p:extLst>
          </p:nvPr>
        </p:nvGraphicFramePr>
        <p:xfrm>
          <a:off x="7063516" y="992355"/>
          <a:ext cx="4064000" cy="18425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98918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19595831"/>
                    </a:ext>
                  </a:extLst>
                </a:gridCol>
              </a:tblGrid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Métrica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740628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2.22%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68796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R$ 0.35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983070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0.6842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189542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99.89%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159492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821978E8-39A0-4D22-89FA-6D204F30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159" y="3154147"/>
            <a:ext cx="4296714" cy="323165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99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CONCLUSÃO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75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Alcançados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bem-sucedido de uma arquitetura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(Coleta &gt; Modelo &gt; Interface).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eficaz de tecnologias heterogêneas (Docker, PostgreSQL,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Dash).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Contribuição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funcional de apoio à decisão, democratizando análises complexas para o investidor comum.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Limitações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Identificadas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Dependência de Web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(suscetível a mudanças de layout do site fonte).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706933-819C-4BE6-B2A3-95730B70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27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08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TRABALHOS FUTUROS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960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(NLP)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Implementação de algoritmos para ler notícias financeiras e identificar o "humor" do mercado (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Bullish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Bearish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Enriquecimento das 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modelo com dados qualitativos.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Evolução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Substituição do script schedule por orquestradores profissionais como Apache 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Airflow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Diversificação de fontes de dados (APIs oficiais da B3) para reduzir risco de quebra de coleta.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Novos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Testes com Redes Neurais Recorrentes (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LSTMs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para captura de sequências temporais complexas.</a:t>
            </a:r>
            <a:endParaRPr lang="en-US" sz="17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65827E-AC8E-48BF-88FB-FEB6B61FC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25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27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-118072" r="-1" b="-59853"/>
          <a:stretch/>
        </p:blipFill>
        <p:spPr>
          <a:xfrm>
            <a:off x="780711" y="6221047"/>
            <a:ext cx="11043248" cy="503604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F8C190C-70B0-4882-8163-C8246A4F3CAD}"/>
              </a:ext>
            </a:extLst>
          </p:cNvPr>
          <p:cNvSpPr txBox="1"/>
          <p:nvPr/>
        </p:nvSpPr>
        <p:spPr>
          <a:xfrm>
            <a:off x="780711" y="509808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REFERÊNCIAS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1729D1E-E3B7-4927-96AD-4C2C70CF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4A3FCA-C4A7-4C82-BA0F-087B8F528D3C}"/>
              </a:ext>
            </a:extLst>
          </p:cNvPr>
          <p:cNvSpPr/>
          <p:nvPr/>
        </p:nvSpPr>
        <p:spPr>
          <a:xfrm>
            <a:off x="0" y="0"/>
            <a:ext cx="397122" cy="6865814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7C098A-C837-6BD4-71B9-7315B6D28CBE}"/>
              </a:ext>
            </a:extLst>
          </p:cNvPr>
          <p:cNvSpPr/>
          <p:nvPr/>
        </p:nvSpPr>
        <p:spPr>
          <a:xfrm>
            <a:off x="719017" y="1531889"/>
            <a:ext cx="106054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ASSOCIAÇÃO BRASILEIRA DAS ENTIDADES DOS MERCADOS FINANCEIRO E DE CAPITAIS (ANBIMA).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Raio X do Investidor Brasileiro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8. ed. São Paulo: ANBIMA, 2024.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https://www.anbima.com.br/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pt_br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/especial/raio-x-do-investidor-brasileiro.htm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18 out. 2025.</a:t>
            </a:r>
          </a:p>
          <a:p>
            <a:pPr algn="just"/>
            <a:endParaRPr lang="pt-BR" sz="1000" b="0" i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AUGUSTO, Henrique </a:t>
            </a:r>
            <a:r>
              <a:rPr lang="pt-BR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Yamaguti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 para análise preditiva no processo de Fusões e Aquisições de empresas no Brasil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2021. Trabalho de Conclusão de Curso (Ciências Atuariais) - Universidade Federal de São Paulo, Osasco, 2021.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https://repositorio.unifesp.br/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bitstream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handle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/11600/62492/TCC%20-%20HENRIQUE%20YAMAGUTI%20AUGUSTO.pdf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20 out. 2025.</a:t>
            </a:r>
          </a:p>
          <a:p>
            <a:pPr algn="just"/>
            <a:endParaRPr lang="pt-BR" sz="10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CLAAS, </a:t>
            </a:r>
            <a:r>
              <a:rPr lang="pt-BR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Dauana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Kuhn.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Análise do mercado de ações através da estratégia fundamentalista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2019. Trabalho de Conclusão de Curso (Ciências Contábeis) - Fundação Educacional Machado de Assis (FEMA), Santa Rosa, 2019.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https://fema.com.br/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public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/file/32056773-f3d6-48f7-99f8-b83ab4561e69/CLAAS-DAUANA-KUHN--ANALISE-DO-MERCADO-DE-ACOES-ATRAVES-DA-ESTRATEGIA-FUNDAMENTALISTA--CC-2019-2-.pdf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18 out. 2025.</a:t>
            </a:r>
          </a:p>
          <a:p>
            <a:pPr algn="just"/>
            <a:endParaRPr lang="pt-BR" sz="1000" b="0" i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COMISSÃO DE VALORES MOBILIÁRIOS (CVM).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Vieses do Investidor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Brasília, DF: CVM, [s.d.]. (Série CVM Comportamental, v. 1).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https://www.gov.br/investidor/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pt-br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/educacional/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publicacoes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-educacionais/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cvm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-comportamental/volume-1-vieses-do-investidor.pdf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20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Gemini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Mountain </a:t>
            </a:r>
            <a:r>
              <a:rPr lang="pt-BR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CA: Google, 2023.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https://gemini.google.com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02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GRAHAM, Benjamin.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Investidor Inteligente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Guia Clássico para Ganhar Dinheiro na Bolsa. Rio de Janeiro: Nova Fronteira, 2007.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MENOS é mais: como evitar excesso de informações ao investir.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Exame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14 set. 2014.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https://exame.com/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invest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/minhas-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financas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/menos-e-mais-como-evitar-excesso-de-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informacoes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-ao-investir/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18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PROVOST, Foster; FAWCETT, Tom.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Science para Negócios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que você precisa saber sobre mineração de dados e pensamento analítico de dados. Rio de Janeiro: Alta Books, 2019.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RODELLA, Vinícius Gomes.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Estudo de caso: aplicação de </a:t>
            </a:r>
            <a:r>
              <a:rPr lang="pt-BR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a previsão de tendências das ações das bolsas de valores brasileira e norte americana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2023. Trabalho de Conclusão de Curso (Engenharia de Controle e Automação) - Universidade Estadual Paulista (UNESP), Sorocaba, 2023.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https://repositorio.unesp.br/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handle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/11449/244304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20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377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12192000" cy="5279058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D8D38A84-A714-D340-89BE-C555B635A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04" y="1625595"/>
            <a:ext cx="5821392" cy="226320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C2552A9-FAD8-C066-870A-B2EB79013BFD}"/>
              </a:ext>
            </a:extLst>
          </p:cNvPr>
          <p:cNvGrpSpPr/>
          <p:nvPr/>
        </p:nvGrpSpPr>
        <p:grpSpPr>
          <a:xfrm>
            <a:off x="3185304" y="5616875"/>
            <a:ext cx="5708097" cy="969180"/>
            <a:chOff x="325881" y="5738173"/>
            <a:chExt cx="5708097" cy="969180"/>
          </a:xfrm>
        </p:grpSpPr>
        <p:pic>
          <p:nvPicPr>
            <p:cNvPr id="3" name="Imagem 2" descr="Logotipo&#10;&#10;Descrição gerada automaticamente">
              <a:extLst>
                <a:ext uri="{FF2B5EF4-FFF2-40B4-BE49-F238E27FC236}">
                  <a16:creationId xmlns:a16="http://schemas.microsoft.com/office/drawing/2014/main" id="{AF6922AA-EDA2-2A41-5DE1-9C1D5E37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125" y="5756406"/>
              <a:ext cx="1088853" cy="845116"/>
            </a:xfrm>
            <a:prstGeom prst="rect">
              <a:avLst/>
            </a:prstGeom>
          </p:spPr>
        </p:pic>
        <p:pic>
          <p:nvPicPr>
            <p:cNvPr id="4" name="Imagem 3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857FCB2A-E95D-0542-77FE-D52596E2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470" y="5738173"/>
              <a:ext cx="962576" cy="969180"/>
            </a:xfrm>
            <a:prstGeom prst="rect">
              <a:avLst/>
            </a:prstGeom>
          </p:spPr>
        </p:pic>
        <p:pic>
          <p:nvPicPr>
            <p:cNvPr id="5" name="Imagem 4" descr="Diagrama&#10;&#10;Descrição gerada automaticamente com confiança média">
              <a:extLst>
                <a:ext uri="{FF2B5EF4-FFF2-40B4-BE49-F238E27FC236}">
                  <a16:creationId xmlns:a16="http://schemas.microsoft.com/office/drawing/2014/main" id="{2E3022F6-6681-DE8B-0378-93B994206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395" y="5800489"/>
              <a:ext cx="1647912" cy="801033"/>
            </a:xfrm>
            <a:prstGeom prst="rect">
              <a:avLst/>
            </a:prstGeom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3FBC31C6-D700-D999-790D-FF398E6623EA}"/>
                </a:ext>
              </a:extLst>
            </p:cNvPr>
            <p:cNvSpPr txBox="1"/>
            <p:nvPr/>
          </p:nvSpPr>
          <p:spPr>
            <a:xfrm>
              <a:off x="325881" y="6156335"/>
              <a:ext cx="1241703" cy="1384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fontAlgn="t"/>
              <a:r>
                <a:rPr lang="en-US" sz="900" b="1" dirty="0">
                  <a:solidFill>
                    <a:srgbClr val="004B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RECONHECIMENTOS: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12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2797629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168610" y="724671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-227169" r="-1" b="-59858"/>
          <a:stretch/>
        </p:blipFill>
        <p:spPr>
          <a:xfrm>
            <a:off x="3168611" y="6023385"/>
            <a:ext cx="8655350" cy="70126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5C4BB68-5FD4-9C06-C582-779BDD766E42}"/>
              </a:ext>
            </a:extLst>
          </p:cNvPr>
          <p:cNvSpPr/>
          <p:nvPr/>
        </p:nvSpPr>
        <p:spPr>
          <a:xfrm>
            <a:off x="3816311" y="1448730"/>
            <a:ext cx="355813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Automatizado de Análise, Previsão e Recomendação de Ações com Visual </a:t>
            </a:r>
            <a:r>
              <a:rPr lang="pt-BR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35CA83A-8FA4-E9CD-17D4-887A4A27412D}"/>
              </a:ext>
            </a:extLst>
          </p:cNvPr>
          <p:cNvSpPr/>
          <p:nvPr/>
        </p:nvSpPr>
        <p:spPr>
          <a:xfrm>
            <a:off x="2797629" y="1389724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B52886-40EF-65CE-A876-2C447DD9904C}"/>
              </a:ext>
            </a:extLst>
          </p:cNvPr>
          <p:cNvSpPr/>
          <p:nvPr/>
        </p:nvSpPr>
        <p:spPr>
          <a:xfrm>
            <a:off x="3816311" y="2258356"/>
            <a:ext cx="355813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BR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esenvolver</a:t>
            </a:r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uma solução completa </a:t>
            </a: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aplicada a Finanças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37408F4-37AA-F0E3-C70A-A8CBC82BFB5E}"/>
              </a:ext>
            </a:extLst>
          </p:cNvPr>
          <p:cNvSpPr/>
          <p:nvPr/>
        </p:nvSpPr>
        <p:spPr>
          <a:xfrm>
            <a:off x="2797629" y="2199350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02.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BA07B91-F7C6-E4EB-B694-BCA8C8CF2249}"/>
              </a:ext>
            </a:extLst>
          </p:cNvPr>
          <p:cNvSpPr/>
          <p:nvPr/>
        </p:nvSpPr>
        <p:spPr>
          <a:xfrm>
            <a:off x="3816311" y="3067479"/>
            <a:ext cx="355813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9EAC3D8-529E-3A8F-4EE0-5F98ABB0904F}"/>
              </a:ext>
            </a:extLst>
          </p:cNvPr>
          <p:cNvSpPr/>
          <p:nvPr/>
        </p:nvSpPr>
        <p:spPr>
          <a:xfrm>
            <a:off x="2797629" y="3008473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03.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067BBAC-9D8A-2D59-73AC-1EF19040612E}"/>
              </a:ext>
            </a:extLst>
          </p:cNvPr>
          <p:cNvSpPr/>
          <p:nvPr/>
        </p:nvSpPr>
        <p:spPr>
          <a:xfrm>
            <a:off x="3814601" y="3872805"/>
            <a:ext cx="35598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FUNDAMENTAÇÃO TEÓRICA</a:t>
            </a: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 e Software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Aplicado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1C2E11F-C190-DD3E-AFD1-82A7A40C185A}"/>
              </a:ext>
            </a:extLst>
          </p:cNvPr>
          <p:cNvSpPr/>
          <p:nvPr/>
        </p:nvSpPr>
        <p:spPr>
          <a:xfrm>
            <a:off x="2795919" y="3813799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04.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4F8C64D-DB00-A616-01BC-2CE7129D25B5}"/>
              </a:ext>
            </a:extLst>
          </p:cNvPr>
          <p:cNvSpPr/>
          <p:nvPr/>
        </p:nvSpPr>
        <p:spPr>
          <a:xfrm>
            <a:off x="3814601" y="4685824"/>
            <a:ext cx="35598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METODOLOGIA E ARQUITETURA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Funcionamento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621422A-FD6E-A449-3FED-02B4544CBA9E}"/>
              </a:ext>
            </a:extLst>
          </p:cNvPr>
          <p:cNvSpPr/>
          <p:nvPr/>
        </p:nvSpPr>
        <p:spPr>
          <a:xfrm>
            <a:off x="2795919" y="4626818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05.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AC267B3-6195-EBC8-E24A-F5CC5D6C619C}"/>
              </a:ext>
            </a:extLst>
          </p:cNvPr>
          <p:cNvSpPr/>
          <p:nvPr/>
        </p:nvSpPr>
        <p:spPr>
          <a:xfrm>
            <a:off x="3814601" y="5487385"/>
            <a:ext cx="356155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</a:t>
            </a: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Automatizada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Paralela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Integridade do Banco de Dados</a:t>
            </a:r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832CD80-2BA4-ED6F-EB85-2676DDC24921}"/>
              </a:ext>
            </a:extLst>
          </p:cNvPr>
          <p:cNvSpPr/>
          <p:nvPr/>
        </p:nvSpPr>
        <p:spPr>
          <a:xfrm>
            <a:off x="2795919" y="5428379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06.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5781E0E-A4A1-C4BB-65B0-89637EDC7E11}"/>
              </a:ext>
            </a:extLst>
          </p:cNvPr>
          <p:cNvSpPr/>
          <p:nvPr/>
        </p:nvSpPr>
        <p:spPr>
          <a:xfrm>
            <a:off x="8238671" y="1449789"/>
            <a:ext cx="395332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ESTRATÉGIA DE MACHINE LEARNING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Classificador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C375C8B-58F5-2A74-FF23-F7F87825D640}"/>
              </a:ext>
            </a:extLst>
          </p:cNvPr>
          <p:cNvSpPr/>
          <p:nvPr/>
        </p:nvSpPr>
        <p:spPr>
          <a:xfrm>
            <a:off x="7376160" y="1390783"/>
            <a:ext cx="8135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07.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429A4DF-D47F-9C99-5E40-3D03A06C00FC}"/>
              </a:ext>
            </a:extLst>
          </p:cNvPr>
          <p:cNvSpPr/>
          <p:nvPr/>
        </p:nvSpPr>
        <p:spPr>
          <a:xfrm>
            <a:off x="8187974" y="2257426"/>
            <a:ext cx="4004026" cy="73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PRODUTO FINAL </a:t>
            </a: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Dashboard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Interativo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Explicabilidade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(XAI)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9FCDA3A-D003-034C-AF02-88C7A8A3D3C1}"/>
              </a:ext>
            </a:extLst>
          </p:cNvPr>
          <p:cNvSpPr/>
          <p:nvPr/>
        </p:nvSpPr>
        <p:spPr>
          <a:xfrm>
            <a:off x="7376160" y="2198420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08.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4814505-BF0A-A411-73A0-A7ECF9E213EA}"/>
              </a:ext>
            </a:extLst>
          </p:cNvPr>
          <p:cNvSpPr/>
          <p:nvPr/>
        </p:nvSpPr>
        <p:spPr>
          <a:xfrm>
            <a:off x="8187974" y="3070445"/>
            <a:ext cx="40040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ANÁLISE DE RESULTADOS</a:t>
            </a: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do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Classificador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da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egressão</a:t>
            </a:r>
            <a:endParaRPr lang="en-US" sz="12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F1B2C14-D9AE-39C4-EBC1-60E7BCB58106}"/>
              </a:ext>
            </a:extLst>
          </p:cNvPr>
          <p:cNvSpPr/>
          <p:nvPr/>
        </p:nvSpPr>
        <p:spPr>
          <a:xfrm>
            <a:off x="7376160" y="3011439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09.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079B37C-0F72-444B-88F0-025781FF3F4E}"/>
              </a:ext>
            </a:extLst>
          </p:cNvPr>
          <p:cNvSpPr/>
          <p:nvPr/>
        </p:nvSpPr>
        <p:spPr>
          <a:xfrm>
            <a:off x="8187974" y="3873194"/>
            <a:ext cx="40040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Alcançados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Contribuição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pt-BR" sz="12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FF067B5-CEFE-43D9-A07C-01DA4A5D563F}"/>
              </a:ext>
            </a:extLst>
          </p:cNvPr>
          <p:cNvSpPr/>
          <p:nvPr/>
        </p:nvSpPr>
        <p:spPr>
          <a:xfrm>
            <a:off x="7376160" y="3821808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06AC8A9-2EEA-4F7D-90E7-9CCBED194556}"/>
              </a:ext>
            </a:extLst>
          </p:cNvPr>
          <p:cNvSpPr/>
          <p:nvPr/>
        </p:nvSpPr>
        <p:spPr>
          <a:xfrm>
            <a:off x="8187974" y="4686849"/>
            <a:ext cx="40040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Sentimento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(NLP)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Evolução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D24FDE3-8D48-4B83-827D-655E67C6393D}"/>
              </a:ext>
            </a:extLst>
          </p:cNvPr>
          <p:cNvSpPr/>
          <p:nvPr/>
        </p:nvSpPr>
        <p:spPr>
          <a:xfrm>
            <a:off x="7376160" y="4627843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3581A60-6DC2-49F7-9450-4652AF4D7CE8}"/>
              </a:ext>
            </a:extLst>
          </p:cNvPr>
          <p:cNvSpPr/>
          <p:nvPr/>
        </p:nvSpPr>
        <p:spPr>
          <a:xfrm>
            <a:off x="8187974" y="5487020"/>
            <a:ext cx="40040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Artigos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Livros</a:t>
            </a:r>
            <a:r>
              <a:rPr lang="en-US" sz="12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Consultados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1A90A45-7C9D-4E45-A744-751880E88CC8}"/>
              </a:ext>
            </a:extLst>
          </p:cNvPr>
          <p:cNvSpPr/>
          <p:nvPr/>
        </p:nvSpPr>
        <p:spPr>
          <a:xfrm>
            <a:off x="7376160" y="5428014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5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1"/>
            <a:ext cx="2684678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010560" y="421552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 APRESENTAÇÃO 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5D390CDB-F571-A3CE-909A-9D4409DF5029}"/>
              </a:ext>
            </a:extLst>
          </p:cNvPr>
          <p:cNvSpPr txBox="1">
            <a:spLocks/>
          </p:cNvSpPr>
          <p:nvPr/>
        </p:nvSpPr>
        <p:spPr>
          <a:xfrm>
            <a:off x="2684679" y="1414923"/>
            <a:ext cx="9507322" cy="4924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b="1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Sistema Automatizado de Análise, Previsão e Recomendação de Ações com Visual </a:t>
            </a:r>
            <a:r>
              <a:rPr lang="pt-BR" sz="2800" b="1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Analytics</a:t>
            </a:r>
            <a:endParaRPr lang="pt-BR" sz="2800" b="1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Mateus Restier de Sousa Noronha - 1210201910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Orientador: 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Eduardo Luiz Pareto, </a:t>
            </a:r>
            <a:r>
              <a:rPr lang="pt-BR" sz="2800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MSc</a:t>
            </a:r>
            <a:endParaRPr lang="pt-BR" sz="28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Banca: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Denis Gonçalves </a:t>
            </a:r>
            <a:r>
              <a:rPr lang="pt-BR" sz="2800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Cople</a:t>
            </a: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pt-BR" sz="2800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DSc</a:t>
            </a:r>
            <a:endParaRPr lang="pt-BR" sz="28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Claudio Ribeiro da Silva </a:t>
            </a:r>
            <a:r>
              <a:rPr lang="pt-BR" sz="2800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DSc</a:t>
            </a: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.</a:t>
            </a: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sz="14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sz="1400" dirty="0">
              <a:solidFill>
                <a:srgbClr val="004D7C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BR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71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4787900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5766929" y="2241713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OBJETIVO 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725202" y="2930270"/>
            <a:ext cx="5583777" cy="337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50072"/>
              </a:buClr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presente monografia tem por objetivo desenvolver uma solução completa aplicada a Finanças, visando mitigar a sobrecarga de informação enfrentada pelo investidor pessoa física.</a:t>
            </a:r>
          </a:p>
          <a:p>
            <a:pPr algn="just">
              <a:lnSpc>
                <a:spcPct val="150000"/>
              </a:lnSpc>
              <a:buClr>
                <a:srgbClr val="E50072"/>
              </a:buClr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trabalho propõe um sistema que automatiza a análise fundamentalista (baseada em Graham), utilizando algoritmos de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para identificar padrões de rentabilidade e apresentando recomendações claras através de uma interface web interativa.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3B72DA-EB76-477D-BD44-14AEDB3A2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" y="1998134"/>
            <a:ext cx="5322937" cy="40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8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-118072" r="-1" b="-59853"/>
          <a:stretch/>
        </p:blipFill>
        <p:spPr>
          <a:xfrm>
            <a:off x="780711" y="6221047"/>
            <a:ext cx="11043248" cy="503604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F8C190C-70B0-4882-8163-C8246A4F3CAD}"/>
              </a:ext>
            </a:extLst>
          </p:cNvPr>
          <p:cNvSpPr txBox="1"/>
          <p:nvPr/>
        </p:nvSpPr>
        <p:spPr>
          <a:xfrm>
            <a:off x="780711" y="509808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INTRODUÇÃO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1729D1E-E3B7-4927-96AD-4C2C70CF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4A3FCA-C4A7-4C82-BA0F-087B8F528D3C}"/>
              </a:ext>
            </a:extLst>
          </p:cNvPr>
          <p:cNvSpPr/>
          <p:nvPr/>
        </p:nvSpPr>
        <p:spPr>
          <a:xfrm>
            <a:off x="0" y="0"/>
            <a:ext cx="397122" cy="6865814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7C098A-C837-6BD4-71B9-7315B6D28CBE}"/>
              </a:ext>
            </a:extLst>
          </p:cNvPr>
          <p:cNvSpPr/>
          <p:nvPr/>
        </p:nvSpPr>
        <p:spPr>
          <a:xfrm>
            <a:off x="719017" y="1531889"/>
            <a:ext cx="10605475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Sobrecarga de Informação: O investidor individual lida com dados massivos diariamente.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Manual Complexa: Dificuldade em calcular indicadores e preço justo manualmente.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Vieses Emocionais: Decisões baseadas em "dicas" ou medo, ignorando fundamentos.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Automação total, da coleta de dados à visualização.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Abordagem Fundamentalista: Foco em valor real (Graham), não em especulação.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Inteligência Artificial: 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para filtrar ruído e recomendar ações.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3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65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Fundamentalista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Benjamin Graham e o "Valor Intrínseco".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Indicadores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Valuation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Rentabilidade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(P/L, ROE, P/VP).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lvl="1">
              <a:lnSpc>
                <a:spcPct val="150000"/>
              </a:lnSpc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trabalho adota a filosofia de Benjamin Graham, diferenciando investimento de especulação. A base teórica utiliza indicadores fundamentalistas para determinar a saúde financeira de uma empresa e sua "Margem de Segurança". O sistema automatiza o cálculo da Fórmula de Graham, permitindo identificar rapidamente ativos descontados em relação ao seu valor patrimonial e lucro, removendo a subjetividade emocional da análise.</a:t>
            </a:r>
            <a:r>
              <a:rPr lang="pt-BR" sz="14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Benjamin Graham — Bern Schwartz">
            <a:extLst>
              <a:ext uri="{FF2B5EF4-FFF2-40B4-BE49-F238E27FC236}">
                <a16:creationId xmlns:a16="http://schemas.microsoft.com/office/drawing/2014/main" id="{1BECECF3-2AD8-4C0A-BB41-6DD1890C3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14983"/>
          <a:stretch/>
        </p:blipFill>
        <p:spPr bwMode="auto">
          <a:xfrm>
            <a:off x="397122" y="0"/>
            <a:ext cx="3954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92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383692" y="3111112"/>
            <a:ext cx="897206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 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Scraping com Python (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Bibliotecas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Requests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Microsserviços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garantir a independência de APIs pagas, utilizou-se a técnica de Web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portal Investidor10, assegurando a coleta gratuita e recorrente de dados. A aplicação foi totalmente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containerizada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utilizando Docker, o que garante a reprodutibilidade do ambiente e a persistência segura dos dados históricos em um banco PostgreSQL, eliminando o problema de incompatibilidade de versões entre máquinas.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4234497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Pilar Tecnológico</a:t>
            </a: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 Engenharia).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AEF681-F6A2-4B0F-B488-6DDFA19D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1"/>
            <a:ext cx="3768835" cy="2057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77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383692" y="3111112"/>
            <a:ext cx="897206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Aplicado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Forest (Floresta Aleatória).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Classificação e Regressão.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inteligência do sistema baseia-se no algoritmo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Forest, escolhido por sua capacidade de lidar com dados não lineares e reduzir o risco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Foram desenvolvidos dois modelos distintos: um Classificador, treinado para identificar ações com desempenho superior à média do mercado (Top Quartil), e um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focado na previsão numérica de preços futuros, ambos validados com rigorosa separação temporal para evitar vazamento de dados (data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leakage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4234497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Pilar de Inteligência </a:t>
            </a: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 Cérebro).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4098" name="Picture 2" descr="Deploy random forest with LitServe">
            <a:extLst>
              <a:ext uri="{FF2B5EF4-FFF2-40B4-BE49-F238E27FC236}">
                <a16:creationId xmlns:a16="http://schemas.microsoft.com/office/drawing/2014/main" id="{355BA9D2-43F9-4CF3-AEDA-07D976E2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815"/>
            <a:ext cx="3869086" cy="2176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596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BC8FCFF355C448849AAB6152557362" ma:contentTypeVersion="0" ma:contentTypeDescription="Crie um novo documento." ma:contentTypeScope="" ma:versionID="920ca542e6a24be9578d486ead05529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997fa6f96928131c158621aac8e7f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7485EC-B268-4C00-83CB-B0D3CE395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3277CF-1619-490D-AC5A-06E6387BA999}">
  <ds:schemaRefs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d364ee61-a527-4408-a66b-f1c80b0b1aa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11E32E2-6ADA-4439-B0E2-0146FB25C2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1793</TotalTime>
  <Words>2441</Words>
  <Application>Microsoft Office PowerPoint</Application>
  <PresentationFormat>Widescreen</PresentationFormat>
  <Paragraphs>281</Paragraphs>
  <Slides>26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Pamplona de Almeida</dc:creator>
  <cp:lastModifiedBy>Mateus Restier</cp:lastModifiedBy>
  <cp:revision>147</cp:revision>
  <dcterms:created xsi:type="dcterms:W3CDTF">2020-03-26T13:22:22Z</dcterms:created>
  <dcterms:modified xsi:type="dcterms:W3CDTF">2025-12-04T11:43:56Z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0x010100A9BC8FCFF355C448849AAB6152557362</vt:lpwstr>
  </property>
</Properties>
</file>